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0" r:id="rId2"/>
    <p:sldMasterId id="2147483658" r:id="rId3"/>
    <p:sldMasterId id="2147483660" r:id="rId4"/>
    <p:sldMasterId id="2147483662" r:id="rId5"/>
  </p:sldMasterIdLst>
  <p:notesMasterIdLst>
    <p:notesMasterId r:id="rId13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iw1xpA3Wqtz2AFMiu3XZCu7X7s7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3CB53A7-F927-4D6D-9197-3948B3871B7F}">
  <a:tblStyle styleId="{C3CB53A7-F927-4D6D-9197-3948B3871B7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32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customschemas.google.com/relationships/presentationmetadata" Target="metadata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9"/>
          <p:cNvSpPr txBox="1"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5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480"/>
              </a:spcBef>
              <a:spcAft>
                <a:spcPts val="0"/>
              </a:spcAft>
              <a:buSzPts val="2040"/>
              <a:buNone/>
              <a:defRPr>
                <a:solidFill>
                  <a:srgbClr val="55556F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1700"/>
              <a:buNone/>
              <a:defRPr>
                <a:solidFill>
                  <a:srgbClr val="8B8B8D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620"/>
              <a:buNone/>
              <a:defRPr>
                <a:solidFill>
                  <a:srgbClr val="8B8B8D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B8B8D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B8B8D"/>
                </a:solidFill>
              </a:defRPr>
            </a:lvl5pPr>
            <a:lvl6pPr lvl="5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6pPr>
            <a:lvl7pPr lvl="6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7pPr>
            <a:lvl8pPr lvl="7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8pPr>
            <a:lvl9pPr lvl="8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0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62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body" idx="2"/>
          </p:nvPr>
        </p:nvSpPr>
        <p:spPr>
          <a:xfrm>
            <a:off x="45720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814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marL="914400" lvl="1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body" idx="3"/>
          </p:nvPr>
        </p:nvSpPr>
        <p:spPr>
          <a:xfrm>
            <a:off x="475488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62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body" idx="4"/>
          </p:nvPr>
        </p:nvSpPr>
        <p:spPr>
          <a:xfrm>
            <a:off x="475488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814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marL="914400" lvl="1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body" idx="1"/>
          </p:nvPr>
        </p:nvSpPr>
        <p:spPr>
          <a:xfrm>
            <a:off x="2971800" y="792080"/>
            <a:ext cx="5715000" cy="557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1320" algn="l">
              <a:spcBef>
                <a:spcPts val="640"/>
              </a:spcBef>
              <a:spcAft>
                <a:spcPts val="0"/>
              </a:spcAft>
              <a:buSzPts val="2720"/>
              <a:buChar char="•"/>
              <a:defRPr sz="3200"/>
            </a:lvl1pPr>
            <a:lvl2pPr marL="914400" lvl="1" indent="-37973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2pPr>
            <a:lvl3pPr marL="1371600" lvl="2" indent="-36576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body" idx="2"/>
          </p:nvPr>
        </p:nvSpPr>
        <p:spPr>
          <a:xfrm>
            <a:off x="457201" y="2130552"/>
            <a:ext cx="2139696" cy="4243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2"/>
          <p:cNvSpPr txBox="1">
            <a:spLocks noGrp="1"/>
          </p:cNvSpPr>
          <p:nvPr>
            <p:ph type="title"/>
          </p:nvPr>
        </p:nvSpPr>
        <p:spPr>
          <a:xfrm rot="5400000">
            <a:off x="4724400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1"/>
          </p:nvPr>
        </p:nvSpPr>
        <p:spPr>
          <a:xfrm rot="5400000">
            <a:off x="533400" y="533400"/>
            <a:ext cx="58674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 rot="5400000">
            <a:off x="2133600" y="-76200"/>
            <a:ext cx="48768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4"/>
          <p:cNvSpPr txBox="1"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>
            <a:spLocks noGrp="1"/>
          </p:cNvSpPr>
          <p:nvPr>
            <p:ph type="pic" idx="2"/>
          </p:nvPr>
        </p:nvSpPr>
        <p:spPr>
          <a:xfrm>
            <a:off x="2858610" y="838201"/>
            <a:ext cx="5904390" cy="5500456"/>
          </a:xfrm>
          <a:prstGeom prst="rect">
            <a:avLst/>
          </a:prstGeom>
          <a:solidFill>
            <a:schemeClr val="lt2"/>
          </a:solidFill>
          <a:ln w="762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12700" dir="5400000" algn="t" rotWithShape="0">
              <a:srgbClr val="000000">
                <a:alpha val="58823"/>
              </a:srgbClr>
            </a:outerShdw>
          </a:effectLst>
        </p:spPr>
      </p:sp>
      <p:sp>
        <p:nvSpPr>
          <p:cNvPr id="49" name="Google Shape;49;p14"/>
          <p:cNvSpPr txBox="1">
            <a:spLocks noGrp="1"/>
          </p:cNvSpPr>
          <p:nvPr>
            <p:ph type="body" idx="1"/>
          </p:nvPr>
        </p:nvSpPr>
        <p:spPr>
          <a:xfrm>
            <a:off x="457200" y="2133600"/>
            <a:ext cx="2139696" cy="4242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57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973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marL="914400" lvl="1" indent="-35814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marL="1371600" lvl="2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body" idx="2"/>
          </p:nvPr>
        </p:nvSpPr>
        <p:spPr>
          <a:xfrm>
            <a:off x="4648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973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marL="914400" lvl="1" indent="-35814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marL="1371600" lvl="2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040"/>
              <a:buNone/>
              <a:defRPr sz="2400">
                <a:solidFill>
                  <a:schemeClr val="lt2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/>
        </p:nvSpPr>
        <p:spPr>
          <a:xfrm>
            <a:off x="0" y="220662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8"/>
          <p:cNvSpPr txBox="1"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" name="Google Shape;8;p8"/>
          <p:cNvCxnSpPr/>
          <p:nvPr/>
        </p:nvCxnSpPr>
        <p:spPr>
          <a:xfrm>
            <a:off x="685800" y="3398837"/>
            <a:ext cx="7848600" cy="158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9" name="Google Shape;9;p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0"/>
          <p:cNvSpPr txBox="1"/>
          <p:nvPr/>
        </p:nvSpPr>
        <p:spPr>
          <a:xfrm>
            <a:off x="0" y="220662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10"/>
          <p:cNvSpPr txBox="1"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0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/>
          <p:nvPr/>
        </p:nvSpPr>
        <p:spPr>
          <a:xfrm>
            <a:off x="0" y="220662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8"/>
          <p:cNvSpPr txBox="1"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" name="Google Shape;72;p18"/>
          <p:cNvCxnSpPr/>
          <p:nvPr/>
        </p:nvCxnSpPr>
        <p:spPr>
          <a:xfrm>
            <a:off x="731837" y="4598987"/>
            <a:ext cx="7848600" cy="1587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/>
          <p:nvPr/>
        </p:nvSpPr>
        <p:spPr>
          <a:xfrm>
            <a:off x="0" y="220662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0"/>
          <p:cNvSpPr txBox="1"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7" name="Google Shape;87;p20"/>
          <p:cNvCxnSpPr/>
          <p:nvPr/>
        </p:nvCxnSpPr>
        <p:spPr>
          <a:xfrm rot="5400000">
            <a:off x="2218531" y="4045743"/>
            <a:ext cx="4708525" cy="158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88" name="Google Shape;88;p20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/>
          <p:nvPr/>
        </p:nvSpPr>
        <p:spPr>
          <a:xfrm>
            <a:off x="0" y="220662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2"/>
          <p:cNvSpPr txBox="1"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22"/>
          <p:cNvCxnSpPr/>
          <p:nvPr/>
        </p:nvCxnSpPr>
        <p:spPr>
          <a:xfrm rot="5400000">
            <a:off x="-13493" y="3580606"/>
            <a:ext cx="5578475" cy="158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06" name="Google Shape;106;p22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dt" idx="10"/>
          </p:nvPr>
        </p:nvSpPr>
        <p:spPr>
          <a:xfrm>
            <a:off x="457200" y="19050"/>
            <a:ext cx="28956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ftr" idx="11"/>
          </p:nvPr>
        </p:nvSpPr>
        <p:spPr>
          <a:xfrm>
            <a:off x="3429000" y="19050"/>
            <a:ext cx="4114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sldNum" idx="12"/>
          </p:nvPr>
        </p:nvSpPr>
        <p:spPr>
          <a:xfrm>
            <a:off x="7620000" y="19050"/>
            <a:ext cx="1066800" cy="32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1400" b="1" i="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"/>
          <p:cNvSpPr txBox="1">
            <a:spLocks noGrp="1"/>
          </p:cNvSpPr>
          <p:nvPr>
            <p:ph type="subTitle" idx="1"/>
          </p:nvPr>
        </p:nvSpPr>
        <p:spPr>
          <a:xfrm>
            <a:off x="0" y="5229225"/>
            <a:ext cx="9144000" cy="1439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40"/>
              <a:buNone/>
            </a:pPr>
            <a:r>
              <a:rPr lang="en-US" sz="2400" b="0" i="0" u="none">
                <a:solidFill>
                  <a:srgbClr val="57576E"/>
                </a:solidFill>
                <a:latin typeface="Arial"/>
                <a:ea typeface="Arial"/>
                <a:cs typeface="Arial"/>
                <a:sym typeface="Arial"/>
              </a:rPr>
              <a:t>Department of Electrical and Computer Engineering (ECE)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40"/>
              <a:buNone/>
            </a:pPr>
            <a:r>
              <a:rPr lang="en-US" sz="2400" b="0" i="0" u="none">
                <a:solidFill>
                  <a:srgbClr val="57576E"/>
                </a:solidFill>
                <a:latin typeface="Arial"/>
                <a:ea typeface="Arial"/>
                <a:cs typeface="Arial"/>
                <a:sym typeface="Arial"/>
              </a:rPr>
              <a:t>School of Engineering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40"/>
              <a:buNone/>
            </a:pPr>
            <a:r>
              <a:rPr lang="en-US" sz="2400" b="0" i="0" u="none">
                <a:solidFill>
                  <a:srgbClr val="57576E"/>
                </a:solidFill>
                <a:latin typeface="Arial"/>
                <a:ea typeface="Arial"/>
                <a:cs typeface="Arial"/>
                <a:sym typeface="Arial"/>
              </a:rPr>
              <a:t>Hellenic Mediterranean University (HMU)</a:t>
            </a:r>
            <a:endParaRPr/>
          </a:p>
        </p:txBody>
      </p:sp>
      <p:pic>
        <p:nvPicPr>
          <p:cNvPr id="123" name="Google Shape;123;p1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76200"/>
            <a:ext cx="9144000" cy="5008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"/>
          <p:cNvSpPr txBox="1"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en-US" sz="5400" b="0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ADVANCED TOPICS IN NETWORKING</a:t>
            </a:r>
            <a:endParaRPr dirty="0"/>
          </a:p>
        </p:txBody>
      </p:sp>
      <p:sp>
        <p:nvSpPr>
          <p:cNvPr id="129" name="Google Shape;129;p2"/>
          <p:cNvSpPr txBox="1">
            <a:spLocks noGrp="1"/>
          </p:cNvSpPr>
          <p:nvPr>
            <p:ph type="subTitle" idx="1"/>
          </p:nvPr>
        </p:nvSpPr>
        <p:spPr>
          <a:xfrm>
            <a:off x="685800" y="3429000"/>
            <a:ext cx="784701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40"/>
              <a:buNone/>
            </a:pPr>
            <a:r>
              <a:rPr lang="en-US" sz="2400" b="0" i="0" u="none" dirty="0">
                <a:solidFill>
                  <a:srgbClr val="57576E"/>
                </a:solidFill>
                <a:latin typeface="Arial"/>
                <a:ea typeface="Arial"/>
                <a:cs typeface="Arial"/>
                <a:sym typeface="Arial"/>
              </a:rPr>
              <a:t>Dr. Sp</a:t>
            </a:r>
            <a:r>
              <a:rPr lang="en-US" dirty="0">
                <a:solidFill>
                  <a:srgbClr val="57576E"/>
                </a:solidFill>
              </a:rPr>
              <a:t>y</a:t>
            </a:r>
            <a:r>
              <a:rPr lang="en-US" sz="2400" b="0" i="0" u="none" dirty="0">
                <a:solidFill>
                  <a:srgbClr val="57576E"/>
                </a:solidFill>
                <a:latin typeface="Arial"/>
                <a:ea typeface="Arial"/>
                <a:cs typeface="Arial"/>
                <a:sym typeface="Arial"/>
              </a:rPr>
              <a:t>ros Panagiotakis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40"/>
              <a:buNone/>
            </a:pPr>
            <a:r>
              <a:rPr lang="en-US" sz="2400" b="0" i="0" u="none" dirty="0">
                <a:solidFill>
                  <a:srgbClr val="57576E"/>
                </a:solidFill>
                <a:latin typeface="Arial"/>
                <a:ea typeface="Arial"/>
                <a:cs typeface="Arial"/>
                <a:sym typeface="Arial"/>
              </a:rPr>
              <a:t>Dr. Evangelos Markakis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Advanced Topics in Networking</a:t>
            </a:r>
            <a:endParaRPr/>
          </a:p>
        </p:txBody>
      </p:sp>
      <p:sp>
        <p:nvSpPr>
          <p:cNvPr id="135" name="Google Shape;135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435975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2562" marR="0" lvl="0" indent="-1825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Main Objectives </a:t>
            </a:r>
            <a:endParaRPr dirty="0"/>
          </a:p>
          <a:p>
            <a:pPr marL="457200" marR="0" lvl="1" indent="-18256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Advanced research topics </a:t>
            </a:r>
            <a:r>
              <a:rPr lang="en-US" dirty="0"/>
              <a:t>i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Computer Networks</a:t>
            </a:r>
            <a:endParaRPr dirty="0"/>
          </a:p>
          <a:p>
            <a:pPr marL="457200" marR="0" lvl="1" indent="-18256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cultivate practical skills related to TCP/IP networking and administration</a:t>
            </a:r>
            <a:endParaRPr dirty="0"/>
          </a:p>
          <a:p>
            <a:pPr marL="182562" marR="0" lvl="0" indent="-1825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Focus </a:t>
            </a:r>
            <a:endParaRPr dirty="0"/>
          </a:p>
          <a:p>
            <a:pPr marL="457200" marR="0" lvl="1" indent="-18256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Networks &amp; communications</a:t>
            </a:r>
            <a:endParaRPr dirty="0"/>
          </a:p>
          <a:p>
            <a:pPr marL="182562" marR="0" lvl="0" indent="-1825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Members of stuff</a:t>
            </a:r>
            <a:endParaRPr dirty="0"/>
          </a:p>
          <a:p>
            <a:pPr marL="730250" marR="0" lvl="2" indent="-18256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Dr. Spyros Panagiotakis</a:t>
            </a:r>
            <a:endParaRPr dirty="0"/>
          </a:p>
          <a:p>
            <a:pPr marL="730250" marR="0" lvl="2" indent="-18256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Dr. Evangelos Markakis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Approach</a:t>
            </a:r>
            <a:endParaRPr/>
          </a:p>
        </p:txBody>
      </p:sp>
      <p:sp>
        <p:nvSpPr>
          <p:cNvPr id="141" name="Google Shape;141;p4"/>
          <p:cNvSpPr txBox="1">
            <a:spLocks noGrp="1"/>
          </p:cNvSpPr>
          <p:nvPr>
            <p:ph type="body" idx="1"/>
          </p:nvPr>
        </p:nvSpPr>
        <p:spPr>
          <a:xfrm>
            <a:off x="457200" y="1341437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2562" marR="0" lvl="0" indent="-1825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Three (3) hours lectures </a:t>
            </a:r>
            <a:endParaRPr dirty="0"/>
          </a:p>
          <a:p>
            <a:pPr marL="182562" marR="0" lvl="0" indent="-1825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Assessment: 2 instructors - 2 independent and equal-weighted evaluations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30250" marR="0" lvl="2" indent="-18256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Several midterm assessments, oral, written or practical, at the end of course units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" name="Google Shape;146;p5"/>
          <p:cNvGraphicFramePr/>
          <p:nvPr/>
        </p:nvGraphicFramePr>
        <p:xfrm>
          <a:off x="684212" y="1916112"/>
          <a:ext cx="7920025" cy="1439850"/>
        </p:xfrm>
        <a:graphic>
          <a:graphicData uri="http://schemas.openxmlformats.org/drawingml/2006/table">
            <a:tbl>
              <a:tblPr>
                <a:noFill/>
                <a:tableStyleId>{C3CB53A7-F927-4D6D-9197-3948B3871B7F}</a:tableStyleId>
              </a:tblPr>
              <a:tblGrid>
                <a:gridCol w="95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3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4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4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52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i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Weeks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1η 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2η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3η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4η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5η</a:t>
                      </a:r>
                      <a:endParaRPr/>
                    </a:p>
                  </a:txBody>
                  <a:tcPr marL="6225" marR="6225" marT="625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6η</a:t>
                      </a:r>
                      <a:endParaRPr/>
                    </a:p>
                  </a:txBody>
                  <a:tcPr marL="6225" marR="6225" marT="625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1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i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Lectures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UNIT 1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Introduction to TCP/IP networks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Introduction to TCP/IP networks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TCP/IP Congestion control  - BBR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Multimedia Streaming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Multimedia Streaming</a:t>
                      </a:r>
                      <a:endParaRPr/>
                    </a:p>
                  </a:txBody>
                  <a:tcPr marL="6225" marR="6225" marT="625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Web evolution to HTTP2 and HTTP3</a:t>
                      </a:r>
                      <a:endParaRPr/>
                    </a:p>
                  </a:txBody>
                  <a:tcPr marL="6225" marR="6225" marT="625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7" name="Google Shape;147;p5"/>
          <p:cNvGraphicFramePr/>
          <p:nvPr/>
        </p:nvGraphicFramePr>
        <p:xfrm>
          <a:off x="673100" y="3429000"/>
          <a:ext cx="7931100" cy="1438760"/>
        </p:xfrm>
        <a:graphic>
          <a:graphicData uri="http://schemas.openxmlformats.org/drawingml/2006/table">
            <a:tbl>
              <a:tblPr>
                <a:noFill/>
                <a:tableStyleId>{C3CB53A7-F927-4D6D-9197-3948B3871B7F}</a:tableStyleId>
              </a:tblPr>
              <a:tblGrid>
                <a:gridCol w="77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2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080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81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i="1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Weeks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1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7η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1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8η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1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9η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1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10η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1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11η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1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12η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1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13η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1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14η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Calibri"/>
                        <a:buNone/>
                      </a:pPr>
                      <a:r>
                        <a:rPr lang="en-US" sz="1600" b="1" i="1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Lectures</a:t>
                      </a:r>
                      <a:endParaRPr/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Calibri"/>
                        <a:buNone/>
                      </a:pPr>
                      <a:r>
                        <a:rPr lang="en-US" sz="1400" b="1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UNIT 2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CA73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81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Software Defined Networks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Software Defined Networks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Network Function Virtualization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Network Function Virtualization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Edge/Fog/Cloud Computing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Blockchain +Network Coding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Network Security 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Network </a:t>
                      </a:r>
                      <a:endParaRPr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200" b="0" i="0" u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Security </a:t>
                      </a:r>
                      <a:endParaRPr/>
                    </a:p>
                  </a:txBody>
                  <a:tcPr marL="6225" marR="6225" marT="62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8" name="Google Shape;148;p5"/>
          <p:cNvSpPr txBox="1">
            <a:spLocks noGrp="1"/>
          </p:cNvSpPr>
          <p:nvPr>
            <p:ph type="title"/>
          </p:nvPr>
        </p:nvSpPr>
        <p:spPr>
          <a:xfrm>
            <a:off x="14287" y="115887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Specific details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Specific details</a:t>
            </a:r>
            <a:endParaRPr/>
          </a:p>
        </p:txBody>
      </p:sp>
      <p:sp>
        <p:nvSpPr>
          <p:cNvPr id="154" name="Google Shape;154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435975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2562" marR="0" lvl="0" indent="-1825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Lectures’ schedule: every Thursday 1</a:t>
            </a:r>
            <a:r>
              <a:rPr lang="en-US" dirty="0"/>
              <a:t>7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:00-20:00 at room </a:t>
            </a:r>
            <a:r>
              <a:rPr lang="el-GR" dirty="0"/>
              <a:t>Γ1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182562" marR="0" lvl="0" indent="-1825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materials </a:t>
            </a:r>
            <a:endParaRPr dirty="0"/>
          </a:p>
          <a:p>
            <a:pPr marL="730250" marR="0" lvl="2" indent="-18256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James Kurose, Keith Ross, "Computer Networking: A Top-Down Approach", Addison Wesley, 6th Edition, 2013, ISBN: 978-0-13-285620-1</a:t>
            </a:r>
            <a:endParaRPr dirty="0"/>
          </a:p>
          <a:p>
            <a:pPr marL="730250" marR="0" lvl="2" indent="-18256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Andrew J. Tanenbaum and David J. Wetherall, “Computer Networks, 5th Ed”, Prentice Hall, 2010, ISBN: 978-0132126953</a:t>
            </a:r>
            <a:endParaRPr dirty="0"/>
          </a:p>
          <a:p>
            <a:pPr marL="730250" marR="0" lvl="2" indent="-18256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Olivier Bonaventure, “Computer  Networking : Principles, Protocols and Practice”, Release 0.25</a:t>
            </a:r>
            <a:endParaRPr dirty="0"/>
          </a:p>
          <a:p>
            <a:pPr marL="730250" marR="0" lvl="2" indent="-18256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Ying-Dar Lin, Ren-Hung Hwang, Fred Baker, “Computer Networks An Open</a:t>
            </a:r>
            <a:r>
              <a:rPr lang="el-GR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 Approach”, McGraw-Hill Higher Education, 2012</a:t>
            </a:r>
            <a:endParaRPr dirty="0"/>
          </a:p>
          <a:p>
            <a:pPr marL="730250" marR="0" lvl="2" indent="-18256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Selected research and tutorial articles</a:t>
            </a:r>
            <a:endParaRPr dirty="0"/>
          </a:p>
          <a:p>
            <a:pPr marL="730250" marR="0" lvl="2" indent="-79692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563" marR="0" lvl="0" indent="-85407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53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Applicant profile</a:t>
            </a:r>
            <a:endParaRPr/>
          </a:p>
        </p:txBody>
      </p:sp>
      <p:sp>
        <p:nvSpPr>
          <p:cNvPr id="160" name="Google Shape;160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2562" marR="0" lvl="0" indent="-1825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Pre-requisites:</a:t>
            </a:r>
            <a:endParaRPr/>
          </a:p>
          <a:p>
            <a:pPr marL="457200" marR="0" lvl="1" indent="-18256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Students familiar with TCP/IP networking will have the advantage,</a:t>
            </a:r>
            <a:endParaRPr/>
          </a:p>
          <a:p>
            <a:pPr marL="182562" marR="0" lvl="0" indent="-1825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Skills</a:t>
            </a:r>
            <a:endParaRPr/>
          </a:p>
          <a:p>
            <a:pPr marL="457200" marR="0" lvl="1" indent="-18256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Basic TCP/IP familiarization</a:t>
            </a:r>
            <a:endParaRPr/>
          </a:p>
          <a:p>
            <a:pPr marL="457200" marR="0" lvl="1" indent="-18256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Basic Linux programming</a:t>
            </a:r>
            <a:endParaRPr/>
          </a:p>
          <a:p>
            <a:pPr marL="182562" marR="0" lvl="0" indent="-1825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Expected weekly workload</a:t>
            </a:r>
            <a:endParaRPr/>
          </a:p>
          <a:p>
            <a:pPr marL="457200" marR="0" lvl="1" indent="-18256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Varies according to the background</a:t>
            </a:r>
            <a:endParaRPr/>
          </a:p>
          <a:p>
            <a:pPr marL="457200" marR="0" lvl="1" indent="-18256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Normally no more than 6 hours in average</a:t>
            </a:r>
            <a:endParaRPr/>
          </a:p>
          <a:p>
            <a:pPr marL="182563" marR="0" lvl="0" indent="-74613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Προβολή στην οθόνη (4:3)</PresentationFormat>
  <Paragraphs>72</Paragraphs>
  <Slides>7</Slides>
  <Notes>7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5</vt:i4>
      </vt:variant>
      <vt:variant>
        <vt:lpstr>Τίτλοι διαφανειών</vt:lpstr>
      </vt:variant>
      <vt:variant>
        <vt:i4>7</vt:i4>
      </vt:variant>
    </vt:vector>
  </HeadingPairs>
  <TitlesOfParts>
    <vt:vector size="14" baseType="lpstr">
      <vt:lpstr>Arial</vt:lpstr>
      <vt:lpstr>Calibri</vt:lpstr>
      <vt:lpstr>1_Clarity</vt:lpstr>
      <vt:lpstr>Clarity</vt:lpstr>
      <vt:lpstr>2_Clarity</vt:lpstr>
      <vt:lpstr>3_Clarity</vt:lpstr>
      <vt:lpstr>4_Clarity</vt:lpstr>
      <vt:lpstr>Παρουσίαση του PowerPoint</vt:lpstr>
      <vt:lpstr>ADVANCED TOPICS IN NETWORKING</vt:lpstr>
      <vt:lpstr>Advanced Topics in Networking</vt:lpstr>
      <vt:lpstr>Approach</vt:lpstr>
      <vt:lpstr>Specific details</vt:lpstr>
      <vt:lpstr>Specific details</vt:lpstr>
      <vt:lpstr>Applicant profile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Dimosthenis</dc:creator>
  <cp:lastModifiedBy>Spyros Panagiotakis</cp:lastModifiedBy>
  <cp:revision>1</cp:revision>
  <dcterms:created xsi:type="dcterms:W3CDTF">2012-06-05T14:33:27Z</dcterms:created>
  <dcterms:modified xsi:type="dcterms:W3CDTF">2025-09-29T13:34:23Z</dcterms:modified>
</cp:coreProperties>
</file>